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163f937ad21d45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99CCFF"/>
    <a:srgbClr val="454545"/>
    <a:srgbClr val="A1DDF3"/>
    <a:srgbClr val="DBE4E8"/>
    <a:srgbClr val="66FFFF"/>
    <a:srgbClr val="CCFFFF"/>
    <a:srgbClr val="CCECFF"/>
    <a:srgbClr val="80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6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82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5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09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4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5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9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46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3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F07-AE06-4F1B-96AE-80A958F0A6CD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B2862-E637-4447-BECE-6EB2EE7DFD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9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19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image" Target="../media/image28.png"/><Relationship Id="rId16" Type="http://schemas.openxmlformats.org/officeDocument/2006/relationships/image" Target="../media/image2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microsoft.com/office/2007/relationships/hdphoto" Target="../media/hdphoto2.wdp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image" Target="../media/image50.JPG"/><Relationship Id="rId5" Type="http://schemas.openxmlformats.org/officeDocument/2006/relationships/image" Target="../media/image45.JPG"/><Relationship Id="rId10" Type="http://schemas.openxmlformats.org/officeDocument/2006/relationships/image" Target="../media/image49.JPG"/><Relationship Id="rId4" Type="http://schemas.openxmlformats.org/officeDocument/2006/relationships/image" Target="../media/image44.JPG"/><Relationship Id="rId9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5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78000" r="-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3AEB520-145D-4E8D-8C4F-16006CB0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0" y="1128358"/>
            <a:ext cx="6858000" cy="165627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3B1B50-6076-43F8-AFB4-40CBD66DF6C7}"/>
              </a:ext>
            </a:extLst>
          </p:cNvPr>
          <p:cNvSpPr txBox="1"/>
          <p:nvPr/>
        </p:nvSpPr>
        <p:spPr>
          <a:xfrm>
            <a:off x="-2" y="6137265"/>
            <a:ext cx="6857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</a:t>
            </a:r>
            <a:endParaRPr kumimoji="1" lang="en-US" altLang="ja-JP" sz="2400" i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6000" b="1" i="1" dirty="0" err="1">
                <a:ln w="1905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SilenceFujita</a:t>
            </a:r>
            <a:endParaRPr kumimoji="1" lang="ja-JP" altLang="en-US" sz="3200" i="1" dirty="0">
              <a:ln w="1905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E79D648-AADC-4F92-90F0-86686AC59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b="39686"/>
          <a:stretch/>
        </p:blipFill>
        <p:spPr>
          <a:xfrm>
            <a:off x="50074" y="1208590"/>
            <a:ext cx="6853646" cy="1508105"/>
          </a:xfrm>
          <a:prstGeom prst="rect">
            <a:avLst/>
          </a:prstGeom>
          <a:effectLst>
            <a:glow rad="50800">
              <a:schemeClr val="bg1">
                <a:alpha val="7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F145BC-D18D-42DA-A357-4EDD23F54C92}"/>
              </a:ext>
            </a:extLst>
          </p:cNvPr>
          <p:cNvSpPr txBox="1"/>
          <p:nvPr/>
        </p:nvSpPr>
        <p:spPr>
          <a:xfrm>
            <a:off x="724986" y="685046"/>
            <a:ext cx="540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2022</a:t>
            </a:r>
            <a:r>
              <a:rPr kumimoji="1" lang="ja-JP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年度</a:t>
            </a:r>
            <a:endParaRPr kumimoji="1" lang="en-US" altLang="ja-JP" sz="24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ゲームスペシャリスト学科 </a:t>
            </a:r>
            <a:r>
              <a:rPr kumimoji="1" lang="en-US" altLang="ja-JP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年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5A485D-9687-4FAD-81A4-2D120629F2E5}"/>
              </a:ext>
            </a:extLst>
          </p:cNvPr>
          <p:cNvSpPr txBox="1"/>
          <p:nvPr/>
        </p:nvSpPr>
        <p:spPr>
          <a:xfrm>
            <a:off x="1" y="7632670"/>
            <a:ext cx="6857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</a:t>
            </a:r>
            <a:endParaRPr kumimoji="1" lang="en-US" altLang="ja-JP" i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藤田 勇一・小原 立暉・酒井 南勝</a:t>
            </a:r>
          </a:p>
          <a:p>
            <a:pPr algn="ctr"/>
            <a:r>
              <a:rPr kumimoji="1" lang="ja-JP" altLang="en-US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若木 一真・橋本 賢太</a:t>
            </a:r>
          </a:p>
        </p:txBody>
      </p:sp>
    </p:spTree>
    <p:extLst>
      <p:ext uri="{BB962C8B-B14F-4D97-AF65-F5344CB8AC3E}">
        <p14:creationId xmlns:p14="http://schemas.microsoft.com/office/powerpoint/2010/main" val="296021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70D15ED-DE04-48D0-B6D4-053E97AD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105" y="-862194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70FAB-DCCF-41FB-A417-F18575673257}"/>
              </a:ext>
            </a:extLst>
          </p:cNvPr>
          <p:cNvSpPr txBox="1"/>
          <p:nvPr/>
        </p:nvSpPr>
        <p:spPr>
          <a:xfrm>
            <a:off x="-2" y="1288860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1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7D262E-ABE9-41A4-BF54-0EDF9356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59575" y="2046470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3E4A7-AA3F-410A-B7A9-4DDD10A547B4}"/>
              </a:ext>
            </a:extLst>
          </p:cNvPr>
          <p:cNvSpPr txBox="1"/>
          <p:nvPr/>
        </p:nvSpPr>
        <p:spPr>
          <a:xfrm flipH="1">
            <a:off x="4687388" y="4185744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2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CF80068-D7D8-4250-8F6E-4F97CF4A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342" y="4955135"/>
            <a:ext cx="3122023" cy="67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0681F6-546F-4B3C-951A-A49AA2747E23}"/>
              </a:ext>
            </a:extLst>
          </p:cNvPr>
          <p:cNvSpPr txBox="1"/>
          <p:nvPr/>
        </p:nvSpPr>
        <p:spPr>
          <a:xfrm>
            <a:off x="-3765" y="7106189"/>
            <a:ext cx="195289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3</a:t>
            </a:r>
            <a:r>
              <a:rPr kumimoji="1" lang="ja-JP" alt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月</a:t>
            </a:r>
            <a:endParaRPr kumimoji="1" lang="ja-JP" altLang="en-US" sz="6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制作過程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3916DFA-EFA8-4B57-9C70-151A232C4147}"/>
              </a:ext>
            </a:extLst>
          </p:cNvPr>
          <p:cNvSpPr/>
          <p:nvPr/>
        </p:nvSpPr>
        <p:spPr>
          <a:xfrm>
            <a:off x="5346282" y="878531"/>
            <a:ext cx="1304779" cy="125772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020C089-A7FC-46F1-8B71-5DA0D4CBE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15819" r="27880" b="12455"/>
          <a:stretch/>
        </p:blipFill>
        <p:spPr>
          <a:xfrm>
            <a:off x="5466876" y="949366"/>
            <a:ext cx="1184185" cy="111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B0E2FB8-EEDB-48F7-B3C2-45A75C66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t="10852" r="19224" b="11278"/>
          <a:stretch/>
        </p:blipFill>
        <p:spPr>
          <a:xfrm>
            <a:off x="124095" y="8396118"/>
            <a:ext cx="2255776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AE82E9-BA70-48F7-892A-143767F78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7" y="8396118"/>
            <a:ext cx="2494982" cy="139914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8B66EAA-0B29-413E-A480-F2433B25E97F}"/>
              </a:ext>
            </a:extLst>
          </p:cNvPr>
          <p:cNvSpPr txBox="1"/>
          <p:nvPr/>
        </p:nvSpPr>
        <p:spPr>
          <a:xfrm>
            <a:off x="1180061" y="7783407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作品発表会</a:t>
            </a: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84C4943-471B-45E8-B6D3-280C18F3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2173357"/>
            <a:ext cx="1335648" cy="175432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1C5C3-2B64-4A50-91C0-D7D3B64D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5278658"/>
            <a:ext cx="2238946" cy="125448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D699B22-247E-44E2-B75C-DB88903B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" y="5274110"/>
            <a:ext cx="2248172" cy="125903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F15BF50-4D59-4AAC-954E-E3C75EB6B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33" y="2849077"/>
            <a:ext cx="2065326" cy="1157049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38AAB-3BD2-4232-99DE-7CFA87BC149E}"/>
              </a:ext>
            </a:extLst>
          </p:cNvPr>
          <p:cNvSpPr txBox="1"/>
          <p:nvPr/>
        </p:nvSpPr>
        <p:spPr>
          <a:xfrm>
            <a:off x="659181" y="1616904"/>
            <a:ext cx="5539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チームロゴ作成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ワンシート企画書作成</a:t>
            </a:r>
            <a:endParaRPr kumimoji="1" lang="en-US" altLang="ja-JP" sz="36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6863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36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6863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プロトタイプ版提出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E42C84-1D54-496F-8537-72F3C30142CB}"/>
              </a:ext>
            </a:extLst>
          </p:cNvPr>
          <p:cNvSpPr txBox="1"/>
          <p:nvPr/>
        </p:nvSpPr>
        <p:spPr>
          <a:xfrm>
            <a:off x="1127810" y="4607265"/>
            <a:ext cx="458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  <a:endParaRPr kumimoji="1" lang="en-US" altLang="ja-JP" sz="4000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03200">
                  <a:srgbClr val="FF0066">
                    <a:alpha val="17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000" u="sng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03200">
                    <a:srgbClr val="FF0066">
                      <a:alpha val="1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版提出</a:t>
            </a:r>
          </a:p>
        </p:txBody>
      </p:sp>
    </p:spTree>
    <p:extLst>
      <p:ext uri="{BB962C8B-B14F-4D97-AF65-F5344CB8AC3E}">
        <p14:creationId xmlns:p14="http://schemas.microsoft.com/office/powerpoint/2010/main" val="75849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7E30012-3336-4374-9C87-FC887E564CA3}"/>
              </a:ext>
            </a:extLst>
          </p:cNvPr>
          <p:cNvSpPr/>
          <p:nvPr/>
        </p:nvSpPr>
        <p:spPr>
          <a:xfrm>
            <a:off x="3119118" y="4634656"/>
            <a:ext cx="3597810" cy="3132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プレイヤーの基本操作の作成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CD8E013-B8DF-4877-B6C0-E456DD77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4" y="3046266"/>
            <a:ext cx="2743200" cy="15306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385CE36-FE2D-4A31-8F85-08CE82B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84" y="3510643"/>
            <a:ext cx="1902165" cy="106631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4604EC-7A14-4901-9768-F1E93D2FC306}"/>
              </a:ext>
            </a:extLst>
          </p:cNvPr>
          <p:cNvSpPr/>
          <p:nvPr/>
        </p:nvSpPr>
        <p:spPr>
          <a:xfrm>
            <a:off x="3973484" y="2532925"/>
            <a:ext cx="2743200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ガントチャート作成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67EB73F-41AD-48EC-B69F-726BC152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6"/>
          <a:stretch/>
        </p:blipFill>
        <p:spPr>
          <a:xfrm>
            <a:off x="3973728" y="980314"/>
            <a:ext cx="2743200" cy="148856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EE805E9-0612-495B-AAF0-23F20B40F0D5}"/>
              </a:ext>
            </a:extLst>
          </p:cNvPr>
          <p:cNvSpPr/>
          <p:nvPr/>
        </p:nvSpPr>
        <p:spPr>
          <a:xfrm>
            <a:off x="199190" y="2965191"/>
            <a:ext cx="3434671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エディターによるマップ作成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EEAD6C1-8068-401C-9DE6-EB93A01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980314"/>
            <a:ext cx="3434671" cy="19208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407D37A-F459-407C-BA69-73D6420C38E9}"/>
              </a:ext>
            </a:extLst>
          </p:cNvPr>
          <p:cNvGrpSpPr/>
          <p:nvPr/>
        </p:nvGrpSpPr>
        <p:grpSpPr>
          <a:xfrm>
            <a:off x="1107982" y="3335897"/>
            <a:ext cx="1200009" cy="579086"/>
            <a:chOff x="1618995" y="4148792"/>
            <a:chExt cx="1200009" cy="687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8D0A47A-8059-42F5-AFE2-8B69D3978480}"/>
                </a:ext>
              </a:extLst>
            </p:cNvPr>
            <p:cNvSpPr/>
            <p:nvPr/>
          </p:nvSpPr>
          <p:spPr>
            <a:xfrm>
              <a:off x="1635560" y="4191000"/>
              <a:ext cx="1153939" cy="645159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E3C012B-0482-48A0-8318-EB180352475D}"/>
                </a:ext>
              </a:extLst>
            </p:cNvPr>
            <p:cNvSpPr txBox="1"/>
            <p:nvPr/>
          </p:nvSpPr>
          <p:spPr>
            <a:xfrm>
              <a:off x="1618995" y="4148792"/>
              <a:ext cx="120000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ミニマップの表示</a:t>
              </a:r>
              <a:endPara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8AF607A-277E-4CDD-9A50-D62FDCAC4E53}"/>
              </a:ext>
            </a:extLst>
          </p:cNvPr>
          <p:cNvSpPr/>
          <p:nvPr/>
        </p:nvSpPr>
        <p:spPr>
          <a:xfrm>
            <a:off x="161499" y="7740719"/>
            <a:ext cx="1751698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天候の追加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B6AED1E-D85A-473F-916B-5AD905F7126A}"/>
              </a:ext>
            </a:extLst>
          </p:cNvPr>
          <p:cNvSpPr/>
          <p:nvPr/>
        </p:nvSpPr>
        <p:spPr>
          <a:xfrm>
            <a:off x="2075939" y="7740719"/>
            <a:ext cx="1897544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判定の作成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B1452ED1-32C1-48FB-824B-B690D55B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" y="3372691"/>
            <a:ext cx="874012" cy="881679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051AB17-9204-49B7-9D15-CF0EB63E1052}"/>
              </a:ext>
            </a:extLst>
          </p:cNvPr>
          <p:cNvSpPr/>
          <p:nvPr/>
        </p:nvSpPr>
        <p:spPr>
          <a:xfrm>
            <a:off x="4136226" y="7738420"/>
            <a:ext cx="2597656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リザルトの実装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EE03255C-6D52-4D86-9AC0-0437B217C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6" y="5951567"/>
            <a:ext cx="2597656" cy="17232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C30D60B-6CE1-4691-A79E-2B0BE7806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9" y="5962653"/>
            <a:ext cx="1897545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97BD9D72-B6EE-46A2-8397-F4034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12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1" b="4593"/>
          <a:stretch/>
        </p:blipFill>
        <p:spPr>
          <a:xfrm>
            <a:off x="161498" y="5962653"/>
            <a:ext cx="1751698" cy="17168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プロトタイプ版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２７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309265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9595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α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5" y="5324708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1203F31-FC3C-434F-94CA-15A8CF41E93A}"/>
              </a:ext>
            </a:extLst>
          </p:cNvPr>
          <p:cNvSpPr/>
          <p:nvPr/>
        </p:nvSpPr>
        <p:spPr>
          <a:xfrm>
            <a:off x="165291" y="9564560"/>
            <a:ext cx="380819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車のランダム走行の実装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C79575D6-C1F3-4AB9-893D-08A745B8CB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7" t="13069" r="5464" b="12699"/>
          <a:stretch/>
        </p:blipFill>
        <p:spPr>
          <a:xfrm>
            <a:off x="161498" y="8148219"/>
            <a:ext cx="3811985" cy="135165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0C34664-F2FD-46F8-906F-1EB13A958F1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0" b="16175"/>
          <a:stretch/>
        </p:blipFill>
        <p:spPr>
          <a:xfrm>
            <a:off x="5496014" y="8692021"/>
            <a:ext cx="1361986" cy="1213979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B11B6EAC-877D-4A5D-8D57-96F867B6ED91}"/>
              </a:ext>
            </a:extLst>
          </p:cNvPr>
          <p:cNvSpPr/>
          <p:nvPr/>
        </p:nvSpPr>
        <p:spPr>
          <a:xfrm>
            <a:off x="4155584" y="8333130"/>
            <a:ext cx="2068432" cy="1164438"/>
          </a:xfrm>
          <a:prstGeom prst="wedgeRoundRectCallout">
            <a:avLst>
              <a:gd name="adj1" fmla="val 60306"/>
              <a:gd name="adj2" fmla="val 37940"/>
              <a:gd name="adj3" fmla="val 16667"/>
            </a:avLst>
          </a:prstGeom>
          <a:solidFill>
            <a:srgbClr val="CCECFF">
              <a:alpha val="60000"/>
            </a:srgbClr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BF9803-9AAA-42CC-906E-EEBD68F89516}"/>
              </a:ext>
            </a:extLst>
          </p:cNvPr>
          <p:cNvSpPr txBox="1"/>
          <p:nvPr/>
        </p:nvSpPr>
        <p:spPr>
          <a:xfrm>
            <a:off x="4115010" y="8418256"/>
            <a:ext cx="2169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判定作成のエディター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作りに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大苦戦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し、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一週間も時間を無駄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にしてしまいました</a:t>
            </a:r>
            <a:r>
              <a:rPr kumimoji="1" lang="en-US" altLang="ja-JP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ja-JP" altLang="en-US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DB60F4E-4971-42DE-A62A-2B86BD21FE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8956" flipH="1">
            <a:off x="6126361" y="8108837"/>
            <a:ext cx="1408716" cy="1613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C5C0D5-4691-4304-B789-A5C6615BBF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76" y="8140927"/>
            <a:ext cx="256270" cy="19220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C59FD3A-77F6-4DC6-9F4C-8DCCFEF73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9877">
            <a:off x="6256213" y="8885323"/>
            <a:ext cx="227512" cy="31390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D52731A-4848-4E78-A503-84C910B0ACF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5"/>
          <a:stretch/>
        </p:blipFill>
        <p:spPr>
          <a:xfrm>
            <a:off x="-493080" y="4227169"/>
            <a:ext cx="1877976" cy="1066312"/>
          </a:xfrm>
          <a:prstGeom prst="rect">
            <a:avLst/>
          </a:prstGeom>
        </p:spPr>
      </p:pic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DCFFCE7B-0F6D-4907-91A2-BA912815ADCA}"/>
              </a:ext>
            </a:extLst>
          </p:cNvPr>
          <p:cNvSpPr/>
          <p:nvPr/>
        </p:nvSpPr>
        <p:spPr>
          <a:xfrm>
            <a:off x="887731" y="3911757"/>
            <a:ext cx="2154324" cy="1066312"/>
          </a:xfrm>
          <a:prstGeom prst="wedgeRoundRectCallout">
            <a:avLst>
              <a:gd name="adj1" fmla="val -56844"/>
              <a:gd name="adj2" fmla="val 37722"/>
              <a:gd name="adj3" fmla="val 16667"/>
            </a:avLst>
          </a:prstGeom>
          <a:solidFill>
            <a:srgbClr val="CCECFF">
              <a:alpha val="60000"/>
            </a:srgbClr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A1EFD98-0A26-48D6-9AF6-4FC12ACC20ED}"/>
              </a:ext>
            </a:extLst>
          </p:cNvPr>
          <p:cNvSpPr txBox="1"/>
          <p:nvPr/>
        </p:nvSpPr>
        <p:spPr>
          <a:xfrm>
            <a:off x="852951" y="3968069"/>
            <a:ext cx="221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このころは制作が順調で一人称や後方確認など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あったらうれしい要素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を作っていました！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150821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BF644B-7CDA-4962-B7AC-97C629FE2322}"/>
              </a:ext>
            </a:extLst>
          </p:cNvPr>
          <p:cNvSpPr/>
          <p:nvPr/>
        </p:nvSpPr>
        <p:spPr>
          <a:xfrm>
            <a:off x="5765800" y="857144"/>
            <a:ext cx="983752" cy="119111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2E42DA-D1C3-412C-BDD0-59449E58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45" y="860979"/>
            <a:ext cx="2339560" cy="119111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4E6CF8B-2053-4568-9BBD-070749FCDBD2}"/>
              </a:ext>
            </a:extLst>
          </p:cNvPr>
          <p:cNvSpPr/>
          <p:nvPr/>
        </p:nvSpPr>
        <p:spPr>
          <a:xfrm>
            <a:off x="3394709" y="3201943"/>
            <a:ext cx="1347835" cy="97630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948BC95-D742-4897-9E61-9DE5341FB8B0}"/>
              </a:ext>
            </a:extLst>
          </p:cNvPr>
          <p:cNvGrpSpPr/>
          <p:nvPr/>
        </p:nvGrpSpPr>
        <p:grpSpPr>
          <a:xfrm>
            <a:off x="1493077" y="2165063"/>
            <a:ext cx="3249468" cy="2013180"/>
            <a:chOff x="1493077" y="2165063"/>
            <a:chExt cx="3249468" cy="20131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48A0C38-A80A-44D8-8F66-557221D26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8" t="272" r="7885" b="11597"/>
            <a:stretch/>
          </p:blipFill>
          <p:spPr>
            <a:xfrm>
              <a:off x="1493077" y="3201942"/>
              <a:ext cx="1854975" cy="976301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/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254F2CE-DDDF-4D24-A47C-3C4FECB18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41"/>
            <a:stretch/>
          </p:blipFill>
          <p:spPr>
            <a:xfrm>
              <a:off x="3394709" y="2165063"/>
              <a:ext cx="1347836" cy="987587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/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7ADF1D3-A142-42F3-A564-35C5CE51A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" t="11016" r="6143" b="6129"/>
            <a:stretch/>
          </p:blipFill>
          <p:spPr>
            <a:xfrm>
              <a:off x="1493077" y="2165063"/>
              <a:ext cx="1854974" cy="986621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/>
          </p:spPr>
        </p:pic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2C247-6FBF-495F-B1E2-D0F3E0174A6A}"/>
              </a:ext>
            </a:extLst>
          </p:cNvPr>
          <p:cNvSpPr txBox="1"/>
          <p:nvPr/>
        </p:nvSpPr>
        <p:spPr>
          <a:xfrm>
            <a:off x="5601604" y="829712"/>
            <a:ext cx="13478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地面の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endParaRPr kumimoji="1" lang="en-US" altLang="ja-JP" sz="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完成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B9FCB3C-23FA-4EE7-9203-F2B0030F147F}"/>
              </a:ext>
            </a:extLst>
          </p:cNvPr>
          <p:cNvSpPr/>
          <p:nvPr/>
        </p:nvSpPr>
        <p:spPr>
          <a:xfrm>
            <a:off x="108449" y="3936014"/>
            <a:ext cx="1230422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D8BC34C-40FA-4636-BD5F-2E98E839C0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123" r="3696"/>
          <a:stretch/>
        </p:blipFill>
        <p:spPr>
          <a:xfrm>
            <a:off x="108448" y="2165063"/>
            <a:ext cx="1230422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1DEDA2-5E4D-4B4D-83F4-BD3016A81C3B}"/>
              </a:ext>
            </a:extLst>
          </p:cNvPr>
          <p:cNvSpPr txBox="1"/>
          <p:nvPr/>
        </p:nvSpPr>
        <p:spPr>
          <a:xfrm>
            <a:off x="3375145" y="3431802"/>
            <a:ext cx="144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三能力の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実装</a:t>
            </a:r>
            <a:endParaRPr kumimoji="1" lang="en-US" altLang="ja-JP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EB223C1-5D13-4BDD-97DB-548494366089}"/>
              </a:ext>
            </a:extLst>
          </p:cNvPr>
          <p:cNvSpPr/>
          <p:nvPr/>
        </p:nvSpPr>
        <p:spPr>
          <a:xfrm>
            <a:off x="4867635" y="3936014"/>
            <a:ext cx="1881915" cy="24522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4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ゲートの実装</a:t>
            </a:r>
            <a:endParaRPr kumimoji="1" lang="en-US" altLang="ja-JP" sz="2000" dirty="0">
              <a:ln>
                <a:solidFill>
                  <a:schemeClr val="tx1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359395C-B3B9-4C42-B5B3-024037C483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4" b="3549"/>
          <a:stretch/>
        </p:blipFill>
        <p:spPr>
          <a:xfrm>
            <a:off x="4867635" y="2165063"/>
            <a:ext cx="1881915" cy="17037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E98B94C-05A4-42A4-84DE-EDD35C069224}"/>
              </a:ext>
            </a:extLst>
          </p:cNvPr>
          <p:cNvGrpSpPr/>
          <p:nvPr/>
        </p:nvGrpSpPr>
        <p:grpSpPr>
          <a:xfrm>
            <a:off x="3047948" y="5178918"/>
            <a:ext cx="3675064" cy="1688894"/>
            <a:chOff x="-1665646" y="5134748"/>
            <a:chExt cx="3675064" cy="1688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540DF2CB-08FB-476B-B541-8DDAD04C6BB5}"/>
                </a:ext>
              </a:extLst>
            </p:cNvPr>
            <p:cNvSpPr/>
            <p:nvPr/>
          </p:nvSpPr>
          <p:spPr>
            <a:xfrm>
              <a:off x="-1665646" y="6576358"/>
              <a:ext cx="3674243" cy="24728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  <a:p>
              <a:pPr algn="ctr"/>
              <a:r>
                <a:rPr kumimoji="1" lang="ja-JP" altLang="en-US" sz="2000" dirty="0">
                  <a:ln>
                    <a:solidFill>
                      <a:schemeClr val="tx1"/>
                    </a:solidFill>
                  </a:ln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演出・表示の強化</a:t>
              </a:r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55150A7-5D78-49DB-980E-5ED66A3CD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1" b="1987"/>
            <a:stretch/>
          </p:blipFill>
          <p:spPr>
            <a:xfrm>
              <a:off x="125807" y="5134748"/>
              <a:ext cx="1883611" cy="1385276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/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CC4F761-FD03-4392-84FF-F29B1D50C336}"/>
              </a:ext>
            </a:extLst>
          </p:cNvPr>
          <p:cNvGrpSpPr/>
          <p:nvPr/>
        </p:nvGrpSpPr>
        <p:grpSpPr>
          <a:xfrm>
            <a:off x="134987" y="5189465"/>
            <a:ext cx="2721093" cy="1823417"/>
            <a:chOff x="4275098" y="5135201"/>
            <a:chExt cx="2454106" cy="1694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DD24BA83-17B1-43A0-9E69-3A9CC1AD8955}"/>
                </a:ext>
              </a:extLst>
            </p:cNvPr>
            <p:cNvSpPr/>
            <p:nvPr/>
          </p:nvSpPr>
          <p:spPr>
            <a:xfrm>
              <a:off x="4275098" y="6583987"/>
              <a:ext cx="2454105" cy="245220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4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  <a:p>
              <a:pPr algn="ctr"/>
              <a:r>
                <a:rPr kumimoji="1" lang="ja-JP" altLang="en-US" sz="2000" dirty="0">
                  <a:ln>
                    <a:solidFill>
                      <a:schemeClr val="tx1"/>
                    </a:solidFill>
                  </a:ln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マップ配置の完成</a:t>
              </a:r>
              <a:endParaRPr kumimoji="1" lang="en-US" altLang="ja-JP" sz="2000" dirty="0">
                <a:ln>
                  <a:solidFill>
                    <a:schemeClr val="tx1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26A04047-C1A3-423D-939C-997576F4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099" y="5135201"/>
              <a:ext cx="2454105" cy="1384368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9360C2B-C1BD-4430-A595-4E9A62F6AC9F}"/>
              </a:ext>
            </a:extLst>
          </p:cNvPr>
          <p:cNvSpPr/>
          <p:nvPr/>
        </p:nvSpPr>
        <p:spPr>
          <a:xfrm>
            <a:off x="58323" y="7888213"/>
            <a:ext cx="6741352" cy="200126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0" y="-7837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β</a:t>
            </a:r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２４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FB677F-8CCF-4CD2-A124-1CEFEAA347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230887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ADB8592-0B8A-4427-B049-151014FB0593}"/>
              </a:ext>
            </a:extLst>
          </p:cNvPr>
          <p:cNvSpPr txBox="1"/>
          <p:nvPr/>
        </p:nvSpPr>
        <p:spPr>
          <a:xfrm>
            <a:off x="0" y="4211872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マスター版</a:t>
            </a:r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 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〆</a:t>
            </a:r>
            <a:r>
              <a:rPr kumimoji="1" lang="ja-JP" altLang="en-US" sz="28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３</a:t>
            </a:r>
            <a:r>
              <a:rPr kumimoji="1" lang="en-US" altLang="ja-JP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/</a:t>
            </a:r>
            <a:r>
              <a:rPr kumimoji="1" lang="ja-JP" alt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１０</a:t>
            </a:r>
            <a:endParaRPr kumimoji="1" lang="ja-JP" altLang="en-US" sz="5400" dirty="0">
              <a:ln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53F169B-96B1-44CD-8207-D3E8BA1866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2" y="4512663"/>
            <a:ext cx="6707935" cy="5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48ED20B-4EDD-4227-814F-F4D0518C91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8301541"/>
            <a:ext cx="2999214" cy="148733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B9B75EDC-FE06-408B-AB17-B2AAC42E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8301541"/>
            <a:ext cx="3493833" cy="1487335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778D412-1AA9-456B-88ED-F0C880C7B22A}"/>
              </a:ext>
            </a:extLst>
          </p:cNvPr>
          <p:cNvSpPr txBox="1"/>
          <p:nvPr/>
        </p:nvSpPr>
        <p:spPr>
          <a:xfrm>
            <a:off x="655083" y="7885404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修正点ガントチャート</a:t>
            </a:r>
            <a:endParaRPr kumimoji="1" lang="ja-JP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828B313-222B-475E-8FC3-E1FAD17CE354}"/>
              </a:ext>
            </a:extLst>
          </p:cNvPr>
          <p:cNvSpPr txBox="1"/>
          <p:nvPr/>
        </p:nvSpPr>
        <p:spPr>
          <a:xfrm>
            <a:off x="4002777" y="7889142"/>
            <a:ext cx="245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モデルガントチャート</a:t>
            </a:r>
            <a:endParaRPr kumimoji="1" lang="ja-JP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AA325E1-6D32-4490-A191-64A84EF25FF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0"/>
          <a:stretch/>
        </p:blipFill>
        <p:spPr>
          <a:xfrm rot="1212523">
            <a:off x="737505" y="1013661"/>
            <a:ext cx="409921" cy="298376"/>
          </a:xfrm>
          <a:prstGeom prst="rect">
            <a:avLst/>
          </a:prstGeom>
          <a:ln w="12700" cap="sq">
            <a:solidFill>
              <a:srgbClr val="DBE4E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1828D2-CC0A-4631-9650-6F4AF7B7DC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96" y="1068244"/>
            <a:ext cx="1715318" cy="12634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79DEB5D-6FA0-461C-BCF5-03A5126E1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0" y="1070714"/>
            <a:ext cx="1715318" cy="1263478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FEC7002-D6D1-4A84-B1A5-393C92D74E31}"/>
              </a:ext>
            </a:extLst>
          </p:cNvPr>
          <p:cNvCxnSpPr/>
          <p:nvPr/>
        </p:nvCxnSpPr>
        <p:spPr>
          <a:xfrm flipV="1">
            <a:off x="559516" y="1373655"/>
            <a:ext cx="139070" cy="71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A4333DE9-55B6-4C45-BC9B-915078D152E8}"/>
              </a:ext>
            </a:extLst>
          </p:cNvPr>
          <p:cNvCxnSpPr/>
          <p:nvPr/>
        </p:nvCxnSpPr>
        <p:spPr>
          <a:xfrm flipH="1">
            <a:off x="740097" y="1373655"/>
            <a:ext cx="106680" cy="12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65A77ED-DDC0-498D-8269-043CC666C73E}"/>
              </a:ext>
            </a:extLst>
          </p:cNvPr>
          <p:cNvCxnSpPr/>
          <p:nvPr/>
        </p:nvCxnSpPr>
        <p:spPr>
          <a:xfrm flipH="1">
            <a:off x="508421" y="1311334"/>
            <a:ext cx="208792" cy="76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図 43">
            <a:extLst>
              <a:ext uri="{FF2B5EF4-FFF2-40B4-BE49-F238E27FC236}">
                <a16:creationId xmlns:a16="http://schemas.microsoft.com/office/drawing/2014/main" id="{44FF3A16-373E-4231-9A27-E37CED51AF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0545">
            <a:off x="460588" y="1509362"/>
            <a:ext cx="227512" cy="313908"/>
          </a:xfrm>
          <a:prstGeom prst="rect">
            <a:avLst/>
          </a:prstGeom>
        </p:spPr>
      </p:pic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319BC9D5-7119-4674-B31D-31C882500D4C}"/>
              </a:ext>
            </a:extLst>
          </p:cNvPr>
          <p:cNvSpPr/>
          <p:nvPr/>
        </p:nvSpPr>
        <p:spPr>
          <a:xfrm>
            <a:off x="1091113" y="817196"/>
            <a:ext cx="2154324" cy="1263478"/>
          </a:xfrm>
          <a:prstGeom prst="wedgeRoundRectCallout">
            <a:avLst>
              <a:gd name="adj1" fmla="val -57316"/>
              <a:gd name="adj2" fmla="val 33911"/>
              <a:gd name="adj3" fmla="val 16667"/>
            </a:avLst>
          </a:prstGeom>
          <a:solidFill>
            <a:srgbClr val="CCECFF">
              <a:alpha val="60000"/>
            </a:srgbClr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05DAABC-13FF-4139-ABB9-5FF16D27D7DC}"/>
              </a:ext>
            </a:extLst>
          </p:cNvPr>
          <p:cNvSpPr txBox="1"/>
          <p:nvPr/>
        </p:nvSpPr>
        <p:spPr>
          <a:xfrm>
            <a:off x="1055336" y="863022"/>
            <a:ext cx="22121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進捗確認が甘く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、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マップ配置がだんだんと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遅れ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始めてきました。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新規ガントチャートを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大急ぎで作成し対策！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6523FFDC-AB6F-49D7-A325-03B4D30B9C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27" y="6911529"/>
            <a:ext cx="1256396" cy="889354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7D51489-6A12-4866-ABFA-0982E6CDF96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7"/>
          <a:stretch/>
        </p:blipFill>
        <p:spPr>
          <a:xfrm>
            <a:off x="777008" y="6998859"/>
            <a:ext cx="1432137" cy="795385"/>
          </a:xfrm>
          <a:prstGeom prst="rect">
            <a:avLst/>
          </a:prstGeom>
        </p:spPr>
      </p:pic>
      <p:sp>
        <p:nvSpPr>
          <p:cNvPr id="55" name="吹き出し: 角を丸めた四角形 54">
            <a:extLst>
              <a:ext uri="{FF2B5EF4-FFF2-40B4-BE49-F238E27FC236}">
                <a16:creationId xmlns:a16="http://schemas.microsoft.com/office/drawing/2014/main" id="{5BDB9B5E-740F-466D-8742-541EA1DB6769}"/>
              </a:ext>
            </a:extLst>
          </p:cNvPr>
          <p:cNvSpPr/>
          <p:nvPr/>
        </p:nvSpPr>
        <p:spPr>
          <a:xfrm>
            <a:off x="3108723" y="7005498"/>
            <a:ext cx="3674243" cy="782109"/>
          </a:xfrm>
          <a:prstGeom prst="wedgeRoundRectCallout">
            <a:avLst>
              <a:gd name="adj1" fmla="val -54642"/>
              <a:gd name="adj2" fmla="val -9254"/>
              <a:gd name="adj3" fmla="val 16667"/>
            </a:avLst>
          </a:prstGeom>
          <a:solidFill>
            <a:srgbClr val="CCECFF">
              <a:alpha val="60000"/>
            </a:srgbClr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BCF7DB8-9814-4F9D-9C71-315B17BA33AA}"/>
              </a:ext>
            </a:extLst>
          </p:cNvPr>
          <p:cNvSpPr txBox="1"/>
          <p:nvPr/>
        </p:nvSpPr>
        <p:spPr>
          <a:xfrm>
            <a:off x="3088403" y="7033946"/>
            <a:ext cx="37214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欠席が出た場合は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みんなでカバー！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この意識を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再認識</a:t>
            </a:r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することで作業効率が</a:t>
            </a:r>
            <a:endParaRPr kumimoji="1" lang="en-US" altLang="ja-JP" sz="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1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高まりマップ完成が間に合いました！</a:t>
            </a: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F23FE0-124D-4FD7-B4C4-1FA34F9B27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r="6540"/>
          <a:stretch/>
        </p:blipFill>
        <p:spPr>
          <a:xfrm>
            <a:off x="3047491" y="5179124"/>
            <a:ext cx="1774232" cy="13852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BBBCA18-CCBB-4DFD-B14C-ED4BC2DA175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9"/>
          <a:stretch/>
        </p:blipFill>
        <p:spPr>
          <a:xfrm>
            <a:off x="-32273" y="6901544"/>
            <a:ext cx="1062371" cy="8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378131" y="84908"/>
            <a:ext cx="4101737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発表会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92D9D47-283A-4A1A-95FA-240109494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r="7864"/>
          <a:stretch/>
        </p:blipFill>
        <p:spPr>
          <a:xfrm>
            <a:off x="230396" y="3538470"/>
            <a:ext cx="2502644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DE2BE9-857D-483F-8B93-53A3DBF739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"/>
          <a:stretch/>
        </p:blipFill>
        <p:spPr>
          <a:xfrm>
            <a:off x="586601" y="5584405"/>
            <a:ext cx="2669052" cy="180920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DD83750-0584-47BA-8FC2-1A7A2C59C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9"/>
          <a:stretch/>
        </p:blipFill>
        <p:spPr>
          <a:xfrm>
            <a:off x="605267" y="1162423"/>
            <a:ext cx="2833756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20B91EB-E397-4C87-A59B-BE6E1BB81D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16391"/>
          <a:stretch/>
        </p:blipFill>
        <p:spPr>
          <a:xfrm>
            <a:off x="4747532" y="3538470"/>
            <a:ext cx="1880072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B06D631-1DA0-480F-BA8D-F5F963419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r="20007"/>
          <a:stretch/>
        </p:blipFill>
        <p:spPr>
          <a:xfrm>
            <a:off x="2022145" y="7668166"/>
            <a:ext cx="2796902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A545070-00E6-4763-9EF7-1C3A8EA34A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3854"/>
          <a:stretch/>
        </p:blipFill>
        <p:spPr>
          <a:xfrm>
            <a:off x="3564534" y="5584405"/>
            <a:ext cx="2777766" cy="180920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6FA90D3-800B-4BF7-96B6-FB1C044F59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/>
          <a:stretch/>
        </p:blipFill>
        <p:spPr>
          <a:xfrm>
            <a:off x="3739889" y="1162424"/>
            <a:ext cx="2602411" cy="2101487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D405DD2-1B11-40C0-B595-339F5D7B17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3" r="31119"/>
          <a:stretch/>
        </p:blipFill>
        <p:spPr>
          <a:xfrm>
            <a:off x="3041921" y="3538470"/>
            <a:ext cx="1395936" cy="1771376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1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制作を終えて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CEF1716-58F9-4568-99CF-7B52E5A3BA73}"/>
              </a:ext>
            </a:extLst>
          </p:cNvPr>
          <p:cNvSpPr/>
          <p:nvPr/>
        </p:nvSpPr>
        <p:spPr>
          <a:xfrm>
            <a:off x="49910" y="1782559"/>
            <a:ext cx="6741352" cy="321709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EB996D-EA99-43C2-B32D-45357CAD91B9}"/>
              </a:ext>
            </a:extLst>
          </p:cNvPr>
          <p:cNvSpPr txBox="1"/>
          <p:nvPr/>
        </p:nvSpPr>
        <p:spPr>
          <a:xfrm>
            <a:off x="83566" y="1877817"/>
            <a:ext cx="6724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◆連携が取れるようになった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→グダグダだった作業の振りが、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回数を重ねることで支持の意図が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すんなり伝わるようになりました。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endParaRPr kumimoji="1" lang="en-US" altLang="ja-JP"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◆仕事の分担がしっかりできた</a:t>
            </a:r>
            <a:endParaRPr kumimoji="1" lang="en-US" altLang="ja-JP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→仕事のない状態の人を作らず、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無駄な時間をしっかりと削ることができた。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DBCC03-8020-414E-B90D-270E76BE94D8}"/>
              </a:ext>
            </a:extLst>
          </p:cNvPr>
          <p:cNvSpPr txBox="1"/>
          <p:nvPr/>
        </p:nvSpPr>
        <p:spPr>
          <a:xfrm>
            <a:off x="22362" y="1108376"/>
            <a:ext cx="398248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成長したところ</a:t>
            </a:r>
            <a:endParaRPr kumimoji="1" lang="ja-JP" altLang="en-US" sz="480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3B00A6E-2B62-4625-9EC0-257444AA331C}"/>
              </a:ext>
            </a:extLst>
          </p:cNvPr>
          <p:cNvSpPr/>
          <p:nvPr/>
        </p:nvSpPr>
        <p:spPr>
          <a:xfrm>
            <a:off x="49910" y="5882848"/>
            <a:ext cx="6741352" cy="135714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7FFE52-528F-4854-B2C5-8A8AD437CFDB}"/>
              </a:ext>
            </a:extLst>
          </p:cNvPr>
          <p:cNvSpPr txBox="1"/>
          <p:nvPr/>
        </p:nvSpPr>
        <p:spPr>
          <a:xfrm>
            <a:off x="49910" y="5978105"/>
            <a:ext cx="67245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◆進捗確認の甘さ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→それぞれの進捗がわからず、誰かが休むと</a:t>
            </a: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仕事の終了状況が分からない時があった。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60238A-0EF2-4F46-BF84-1AD90465F079}"/>
              </a:ext>
            </a:extLst>
          </p:cNvPr>
          <p:cNvSpPr txBox="1"/>
          <p:nvPr/>
        </p:nvSpPr>
        <p:spPr>
          <a:xfrm>
            <a:off x="22362" y="5195601"/>
            <a:ext cx="157130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反省</a:t>
            </a:r>
            <a:endParaRPr kumimoji="1" lang="ja-JP" altLang="en-US" sz="480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F0000"/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79E1D42-5978-4D4E-9E58-6D928B8AB6CB}"/>
              </a:ext>
            </a:extLst>
          </p:cNvPr>
          <p:cNvSpPr/>
          <p:nvPr/>
        </p:nvSpPr>
        <p:spPr>
          <a:xfrm>
            <a:off x="52505" y="8172047"/>
            <a:ext cx="6741352" cy="166491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8AC3C7-E3A9-4E4D-9C50-6D2EF21CEBA1}"/>
              </a:ext>
            </a:extLst>
          </p:cNvPr>
          <p:cNvSpPr txBox="1"/>
          <p:nvPr/>
        </p:nvSpPr>
        <p:spPr>
          <a:xfrm>
            <a:off x="52505" y="8267304"/>
            <a:ext cx="6724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個々の技術をより高めるのはもちろん、</a:t>
            </a: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人を動かすにはどういう言い方をすればいいか、</a:t>
            </a: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どうモチベを保たせ、どう仕事を渡せばいいかを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大事にしたいと考えています。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AF3C8B3-3DB5-4877-A46A-8D1644F1E789}"/>
              </a:ext>
            </a:extLst>
          </p:cNvPr>
          <p:cNvSpPr txBox="1"/>
          <p:nvPr/>
        </p:nvSpPr>
        <p:spPr>
          <a:xfrm>
            <a:off x="24957" y="7439988"/>
            <a:ext cx="52183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次の制作に向けて</a:t>
            </a:r>
          </a:p>
        </p:txBody>
      </p:sp>
    </p:spTree>
    <p:extLst>
      <p:ext uri="{BB962C8B-B14F-4D97-AF65-F5344CB8AC3E}">
        <p14:creationId xmlns:p14="http://schemas.microsoft.com/office/powerpoint/2010/main" val="75575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4446CE3-0BB6-4157-9490-3B196F74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358">
            <a:off x="1018403" y="-132045"/>
            <a:ext cx="4908868" cy="1181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A3F8DC-D659-4061-841F-267436F00472}"/>
              </a:ext>
            </a:extLst>
          </p:cNvPr>
          <p:cNvSpPr txBox="1"/>
          <p:nvPr/>
        </p:nvSpPr>
        <p:spPr>
          <a:xfrm>
            <a:off x="1" y="163286"/>
            <a:ext cx="68580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個人感想</a:t>
            </a:r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EA536B90-58AB-46DF-A003-1AF4922339E4}"/>
              </a:ext>
            </a:extLst>
          </p:cNvPr>
          <p:cNvSpPr/>
          <p:nvPr/>
        </p:nvSpPr>
        <p:spPr>
          <a:xfrm>
            <a:off x="2451198" y="8200206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矢印: 五方向 87">
            <a:extLst>
              <a:ext uri="{FF2B5EF4-FFF2-40B4-BE49-F238E27FC236}">
                <a16:creationId xmlns:a16="http://schemas.microsoft.com/office/drawing/2014/main" id="{12AC9058-0914-4138-AA29-24A92E6F6182}"/>
              </a:ext>
            </a:extLst>
          </p:cNvPr>
          <p:cNvSpPr/>
          <p:nvPr/>
        </p:nvSpPr>
        <p:spPr>
          <a:xfrm>
            <a:off x="1925321" y="8200206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橋本 賢太</a:t>
            </a:r>
          </a:p>
        </p:txBody>
      </p:sp>
      <p:sp>
        <p:nvSpPr>
          <p:cNvPr id="111" name="矢印: 五方向 110">
            <a:extLst>
              <a:ext uri="{FF2B5EF4-FFF2-40B4-BE49-F238E27FC236}">
                <a16:creationId xmlns:a16="http://schemas.microsoft.com/office/drawing/2014/main" id="{A7D96BB5-78A3-4A06-ACA0-4CD23B3EC8C0}"/>
              </a:ext>
            </a:extLst>
          </p:cNvPr>
          <p:cNvSpPr/>
          <p:nvPr/>
        </p:nvSpPr>
        <p:spPr>
          <a:xfrm>
            <a:off x="2451198" y="6443085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矢印: 五方向 111">
            <a:extLst>
              <a:ext uri="{FF2B5EF4-FFF2-40B4-BE49-F238E27FC236}">
                <a16:creationId xmlns:a16="http://schemas.microsoft.com/office/drawing/2014/main" id="{08F6901D-BA34-4AB7-B662-7C8F99073D41}"/>
              </a:ext>
            </a:extLst>
          </p:cNvPr>
          <p:cNvSpPr/>
          <p:nvPr/>
        </p:nvSpPr>
        <p:spPr>
          <a:xfrm>
            <a:off x="1925321" y="6443085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若木 一真</a:t>
            </a:r>
          </a:p>
        </p:txBody>
      </p:sp>
      <p:sp>
        <p:nvSpPr>
          <p:cNvPr id="115" name="矢印: 五方向 114">
            <a:extLst>
              <a:ext uri="{FF2B5EF4-FFF2-40B4-BE49-F238E27FC236}">
                <a16:creationId xmlns:a16="http://schemas.microsoft.com/office/drawing/2014/main" id="{47C76C20-3839-42A0-BCFA-F15699E63063}"/>
              </a:ext>
            </a:extLst>
          </p:cNvPr>
          <p:cNvSpPr/>
          <p:nvPr/>
        </p:nvSpPr>
        <p:spPr>
          <a:xfrm>
            <a:off x="2451198" y="4689927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矢印: 五方向 115">
            <a:extLst>
              <a:ext uri="{FF2B5EF4-FFF2-40B4-BE49-F238E27FC236}">
                <a16:creationId xmlns:a16="http://schemas.microsoft.com/office/drawing/2014/main" id="{F7F4DFB5-ED55-4381-93C5-CC990A4BE7AB}"/>
              </a:ext>
            </a:extLst>
          </p:cNvPr>
          <p:cNvSpPr/>
          <p:nvPr/>
        </p:nvSpPr>
        <p:spPr>
          <a:xfrm>
            <a:off x="1925321" y="4689927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酒井 南勝</a:t>
            </a:r>
          </a:p>
        </p:txBody>
      </p:sp>
      <p:sp>
        <p:nvSpPr>
          <p:cNvPr id="119" name="矢印: 五方向 118">
            <a:extLst>
              <a:ext uri="{FF2B5EF4-FFF2-40B4-BE49-F238E27FC236}">
                <a16:creationId xmlns:a16="http://schemas.microsoft.com/office/drawing/2014/main" id="{92D01F81-6264-4FAB-8D26-E13F4F8C4B69}"/>
              </a:ext>
            </a:extLst>
          </p:cNvPr>
          <p:cNvSpPr/>
          <p:nvPr/>
        </p:nvSpPr>
        <p:spPr>
          <a:xfrm>
            <a:off x="2451198" y="2936769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五方向 119">
            <a:extLst>
              <a:ext uri="{FF2B5EF4-FFF2-40B4-BE49-F238E27FC236}">
                <a16:creationId xmlns:a16="http://schemas.microsoft.com/office/drawing/2014/main" id="{02574A41-71EF-44D6-8268-06BE07AC79EC}"/>
              </a:ext>
            </a:extLst>
          </p:cNvPr>
          <p:cNvSpPr/>
          <p:nvPr/>
        </p:nvSpPr>
        <p:spPr>
          <a:xfrm>
            <a:off x="1925321" y="2936769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小原 立暉</a:t>
            </a:r>
          </a:p>
        </p:txBody>
      </p:sp>
      <p:sp>
        <p:nvSpPr>
          <p:cNvPr id="123" name="矢印: 五方向 122">
            <a:extLst>
              <a:ext uri="{FF2B5EF4-FFF2-40B4-BE49-F238E27FC236}">
                <a16:creationId xmlns:a16="http://schemas.microsoft.com/office/drawing/2014/main" id="{2A9D475F-79ED-4EA0-BACD-C89E18E6A561}"/>
              </a:ext>
            </a:extLst>
          </p:cNvPr>
          <p:cNvSpPr/>
          <p:nvPr/>
        </p:nvSpPr>
        <p:spPr>
          <a:xfrm>
            <a:off x="2451198" y="1189352"/>
            <a:ext cx="1409601" cy="318952"/>
          </a:xfrm>
          <a:prstGeom prst="homePlate">
            <a:avLst>
              <a:gd name="adj" fmla="val 18101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矢印: 五方向 123">
            <a:extLst>
              <a:ext uri="{FF2B5EF4-FFF2-40B4-BE49-F238E27FC236}">
                <a16:creationId xmlns:a16="http://schemas.microsoft.com/office/drawing/2014/main" id="{C6F2C056-97A2-41B1-8DB0-91311669AF3D}"/>
              </a:ext>
            </a:extLst>
          </p:cNvPr>
          <p:cNvSpPr/>
          <p:nvPr/>
        </p:nvSpPr>
        <p:spPr>
          <a:xfrm>
            <a:off x="1925321" y="1189352"/>
            <a:ext cx="1798320" cy="318952"/>
          </a:xfrm>
          <a:prstGeom prst="homePlate">
            <a:avLst>
              <a:gd name="adj" fmla="val 181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n>
                  <a:solidFill>
                    <a:schemeClr val="tx1"/>
                  </a:solidFill>
                </a:ln>
                <a:latin typeface="Meiryo UI" panose="020B0604030504040204" pitchFamily="50" charset="-128"/>
                <a:ea typeface="Meiryo UI" panose="020B0604030504040204" pitchFamily="50" charset="-128"/>
              </a:rPr>
              <a:t>藤田 勇一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C5518F7-D7E7-4660-9B78-41323C688A3E}"/>
              </a:ext>
            </a:extLst>
          </p:cNvPr>
          <p:cNvSpPr/>
          <p:nvPr/>
        </p:nvSpPr>
        <p:spPr>
          <a:xfrm>
            <a:off x="1925320" y="1508304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プログラム･スケジュール管理･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UI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最初はリーダーとしての動き方がわからず、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メンバーには大変迷惑をかけた気がします。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制作後半からはスケジュール管理をしっかり行い、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少しはリーダーらしい動きができたかなと思います。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FC97D01-6281-477B-97B2-0AA2710BF0AA}"/>
              </a:ext>
            </a:extLst>
          </p:cNvPr>
          <p:cNvSpPr/>
          <p:nvPr/>
        </p:nvSpPr>
        <p:spPr>
          <a:xfrm>
            <a:off x="1925320" y="3255568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プログラム･演出･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AI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プログラム担当を全うできたことを誇りに思います。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この制作ではプログラム面でもスケジュール面でも様々なことを学べました。また、自分自身のコードの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書き方を見直す良い機会でもありました。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CDB3FD-D87C-4AB3-BF99-9D3600A96877}"/>
              </a:ext>
            </a:extLst>
          </p:cNvPr>
          <p:cNvSpPr/>
          <p:nvPr/>
        </p:nvSpPr>
        <p:spPr>
          <a:xfrm>
            <a:off x="1925320" y="5008310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プログラム･企画書･ガントチャート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自分はミスや欠席など、少なくない迷惑を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メンバーにかけていたと思いますが、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微力ながら色々なところで広く浅くやり、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少しは貢献できたと思います。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0FF1B79-B874-4A7E-882B-D4CE8CAB891A}"/>
              </a:ext>
            </a:extLst>
          </p:cNvPr>
          <p:cNvSpPr/>
          <p:nvPr/>
        </p:nvSpPr>
        <p:spPr>
          <a:xfrm>
            <a:off x="1925320" y="6761052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モデル･当たり判定･影の作成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もともとモデルを作るのが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あまり得意ではありませんでしたが、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やっていくうちに段々クオリティも上がり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モデル作成が楽しくなっていきました。</a:t>
            </a:r>
            <a:endParaRPr kumimoji="1" lang="ja-JP" altLang="en-US" sz="14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0C0D883-4BC2-402B-8C14-CCC0432A363F}"/>
              </a:ext>
            </a:extLst>
          </p:cNvPr>
          <p:cNvSpPr/>
          <p:nvPr/>
        </p:nvSpPr>
        <p:spPr>
          <a:xfrm>
            <a:off x="1925320" y="8518874"/>
            <a:ext cx="4816276" cy="129228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主に、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マップの作成･モデルの配置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を担当。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最初は自分が何の担当になるとか、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不安なところがたくさんあったけど、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リーダーに助けられながら自分の使命を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1600" dirty="0">
                <a:ln>
                  <a:solidFill>
                    <a:sysClr val="windowText" lastClr="000000"/>
                  </a:solidFill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全うできたと思います。</a:t>
            </a:r>
            <a:endParaRPr kumimoji="1" lang="en-US" altLang="ja-JP" sz="1600" dirty="0">
              <a:ln>
                <a:solidFill>
                  <a:sysClr val="windowText" lastClr="000000"/>
                </a:solidFill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9598F0-55D6-4CD9-8F39-4B365473D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54602" r="75350" b="19684"/>
          <a:stretch/>
        </p:blipFill>
        <p:spPr>
          <a:xfrm rot="5400000">
            <a:off x="202346" y="8183987"/>
            <a:ext cx="1533512" cy="1630780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2500F7-2803-4EDB-9209-360672789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44053" r="62595" b="37809"/>
          <a:stretch/>
        </p:blipFill>
        <p:spPr>
          <a:xfrm rot="5400000">
            <a:off x="200094" y="6416781"/>
            <a:ext cx="1538017" cy="1630780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14D2FB-D50A-46CF-B8C6-00B7330AD8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0" r="2956"/>
          <a:stretch/>
        </p:blipFill>
        <p:spPr>
          <a:xfrm>
            <a:off x="153712" y="1221369"/>
            <a:ext cx="1630780" cy="1533512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C8C66A8-7991-4E93-AC0D-0E342E1E67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0" t="18578" r="33335" b="42879"/>
          <a:stretch/>
        </p:blipFill>
        <p:spPr>
          <a:xfrm>
            <a:off x="153712" y="2962083"/>
            <a:ext cx="1630780" cy="1538018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D1274C4-BF17-46F5-88BE-91D03B5C8B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8443"/>
          <a:stretch/>
        </p:blipFill>
        <p:spPr>
          <a:xfrm>
            <a:off x="153712" y="4712528"/>
            <a:ext cx="1630780" cy="1538018"/>
          </a:xfrm>
          <a:prstGeom prst="rect">
            <a:avLst/>
          </a:prstGeom>
          <a:ln w="38100" cap="sq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7000"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5AAA301-1B36-422D-8F7C-DC5A64B3CDCE}"/>
              </a:ext>
            </a:extLst>
          </p:cNvPr>
          <p:cNvCxnSpPr/>
          <p:nvPr/>
        </p:nvCxnSpPr>
        <p:spPr>
          <a:xfrm flipH="1">
            <a:off x="4953000" y="4953000"/>
            <a:ext cx="883920" cy="1005840"/>
          </a:xfrm>
          <a:prstGeom prst="line">
            <a:avLst/>
          </a:prstGeom>
          <a:ln w="69850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1F4C03-0A51-483C-9724-ED660158E699}"/>
              </a:ext>
            </a:extLst>
          </p:cNvPr>
          <p:cNvCxnSpPr/>
          <p:nvPr/>
        </p:nvCxnSpPr>
        <p:spPr>
          <a:xfrm flipH="1">
            <a:off x="4709160" y="4511040"/>
            <a:ext cx="975360" cy="548640"/>
          </a:xfrm>
          <a:prstGeom prst="line">
            <a:avLst/>
          </a:prstGeom>
          <a:ln w="69850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F558E70-1494-4A0E-8D75-B5D0F21CC008}"/>
              </a:ext>
            </a:extLst>
          </p:cNvPr>
          <p:cNvCxnSpPr/>
          <p:nvPr/>
        </p:nvCxnSpPr>
        <p:spPr>
          <a:xfrm flipH="1">
            <a:off x="6126480" y="4953000"/>
            <a:ext cx="152400" cy="822960"/>
          </a:xfrm>
          <a:prstGeom prst="line">
            <a:avLst/>
          </a:prstGeom>
          <a:ln w="69850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1BA1651-8A10-45C6-B318-3EC00B40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9447">
            <a:off x="5108963" y="1522786"/>
            <a:ext cx="916381" cy="126437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E244C58-96A7-4654-9EB9-E8A29504D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7095" flipH="1">
            <a:off x="120929" y="474331"/>
            <a:ext cx="916381" cy="1264370"/>
          </a:xfrm>
          <a:prstGeom prst="rect">
            <a:avLst/>
          </a:prstGeom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2AF7A95B-BF87-4003-A652-B3BF5585E757}"/>
              </a:ext>
            </a:extLst>
          </p:cNvPr>
          <p:cNvCxnSpPr>
            <a:cxnSpLocks/>
          </p:cNvCxnSpPr>
          <p:nvPr/>
        </p:nvCxnSpPr>
        <p:spPr>
          <a:xfrm>
            <a:off x="796927" y="5029200"/>
            <a:ext cx="883920" cy="1005840"/>
          </a:xfrm>
          <a:prstGeom prst="line">
            <a:avLst/>
          </a:prstGeom>
          <a:ln w="69850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33C9B9A-3333-43DC-B378-8DBBACDD40EE}"/>
              </a:ext>
            </a:extLst>
          </p:cNvPr>
          <p:cNvCxnSpPr>
            <a:cxnSpLocks/>
          </p:cNvCxnSpPr>
          <p:nvPr/>
        </p:nvCxnSpPr>
        <p:spPr>
          <a:xfrm>
            <a:off x="850267" y="4587240"/>
            <a:ext cx="975360" cy="548640"/>
          </a:xfrm>
          <a:prstGeom prst="line">
            <a:avLst/>
          </a:prstGeom>
          <a:ln w="69850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3442818-6498-4CB8-A2C8-D148CAB672BE}"/>
              </a:ext>
            </a:extLst>
          </p:cNvPr>
          <p:cNvCxnSpPr>
            <a:cxnSpLocks/>
          </p:cNvCxnSpPr>
          <p:nvPr/>
        </p:nvCxnSpPr>
        <p:spPr>
          <a:xfrm>
            <a:off x="598807" y="5204460"/>
            <a:ext cx="152400" cy="822960"/>
          </a:xfrm>
          <a:prstGeom prst="line">
            <a:avLst/>
          </a:prstGeom>
          <a:ln w="69850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0B6EAD-5951-40DE-8491-E53220100558}"/>
              </a:ext>
            </a:extLst>
          </p:cNvPr>
          <p:cNvSpPr txBox="1"/>
          <p:nvPr/>
        </p:nvSpPr>
        <p:spPr>
          <a:xfrm>
            <a:off x="0" y="3947815"/>
            <a:ext cx="6857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制作</a:t>
            </a:r>
            <a:endParaRPr kumimoji="1" lang="en-US" altLang="ja-JP" sz="2400" i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pPr algn="ctr"/>
            <a:r>
              <a:rPr kumimoji="1" lang="en-US" altLang="ja-JP" sz="6000" b="1" i="1" dirty="0" err="1">
                <a:ln w="1905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SilenceFujita</a:t>
            </a:r>
            <a:endParaRPr kumimoji="1" lang="ja-JP" altLang="en-US" sz="3200" i="1" dirty="0">
              <a:ln w="1905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3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626</Words>
  <Application>Microsoft Office PowerPoint</Application>
  <PresentationFormat>A4 210 x 297 mm</PresentationFormat>
  <Paragraphs>119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7" baseType="lpstr">
      <vt:lpstr>GN-キルゴUかなO</vt:lpstr>
      <vt:lpstr>HG創英角ﾎﾟｯﾌﾟ体</vt:lpstr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112</cp:revision>
  <dcterms:created xsi:type="dcterms:W3CDTF">2023-03-27T00:44:41Z</dcterms:created>
  <dcterms:modified xsi:type="dcterms:W3CDTF">2023-03-31T05:21:59Z</dcterms:modified>
</cp:coreProperties>
</file>